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313" r:id="rId3"/>
    <p:sldId id="272" r:id="rId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295" autoAdjust="0"/>
    <p:restoredTop sz="94660"/>
  </p:normalViewPr>
  <p:slideViewPr>
    <p:cSldViewPr snapToGrid="0">
      <p:cViewPr varScale="1">
        <p:scale>
          <a:sx n="109" d="100"/>
          <a:sy n="109" d="100"/>
        </p:scale>
        <p:origin x="138"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0362ED7F-654D-4EC9-985E-136557EAE3F0}" type="datetimeFigureOut">
              <a:rPr lang="en-US" smtClean="0"/>
              <a:t>3/21/2022</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45109328-657D-40FA-87E9-9AA633775F59}" type="slidenum">
              <a:rPr lang="en-US" smtClean="0"/>
              <a:t>‹#›</a:t>
            </a:fld>
            <a:endParaRPr lang="en-US"/>
          </a:p>
        </p:txBody>
      </p:sp>
    </p:spTree>
    <p:extLst>
      <p:ext uri="{BB962C8B-B14F-4D97-AF65-F5344CB8AC3E}">
        <p14:creationId xmlns:p14="http://schemas.microsoft.com/office/powerpoint/2010/main" val="4193887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39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35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6762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9139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2947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1087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6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41456B-A8CB-478B-A352-F1242DFF8E65}" type="datetimeFigureOut">
              <a:rPr lang="en-US" smtClean="0">
                <a:solidFill>
                  <a:prstClr val="black">
                    <a:tint val="75000"/>
                  </a:prstClr>
                </a:solidFill>
              </a:rPr>
              <a:pPr/>
              <a:t>3/21/2022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5106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41456B-A8CB-478B-A352-F1242DFF8E65}" type="datetimeFigureOut">
              <a:rPr lang="en-US" smtClean="0">
                <a:solidFill>
                  <a:prstClr val="black">
                    <a:tint val="75000"/>
                  </a:prstClr>
                </a:solidFill>
              </a:rPr>
              <a:pPr/>
              <a:t>3/21/2022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3217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1456B-A8CB-478B-A352-F1242DFF8E65}" type="datetimeFigureOut">
              <a:rPr lang="en-US" smtClean="0">
                <a:solidFill>
                  <a:prstClr val="black">
                    <a:tint val="75000"/>
                  </a:prstClr>
                </a:solidFill>
              </a:rPr>
              <a:pPr/>
              <a:t>3/21/2022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7128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960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4481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5868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81433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18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1042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8032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3A6CEC-291F-4190-95E4-21CA760AC8BC}" type="datetimeFigureOut">
              <a:rPr lang="en-US" smtClean="0">
                <a:solidFill>
                  <a:prstClr val="black">
                    <a:tint val="75000"/>
                  </a:prstClr>
                </a:solidFill>
              </a:rPr>
              <a:pPr/>
              <a:t>3/21/2022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2080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3A6CEC-291F-4190-95E4-21CA760AC8BC}" type="datetimeFigureOut">
              <a:rPr lang="en-US" smtClean="0">
                <a:solidFill>
                  <a:prstClr val="black">
                    <a:tint val="75000"/>
                  </a:prstClr>
                </a:solidFill>
              </a:rPr>
              <a:pPr/>
              <a:t>3/21/2022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885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3A6CEC-291F-4190-95E4-21CA760AC8BC}" type="datetimeFigureOut">
              <a:rPr lang="en-US" smtClean="0">
                <a:solidFill>
                  <a:prstClr val="black">
                    <a:tint val="75000"/>
                  </a:prstClr>
                </a:solidFill>
              </a:rPr>
              <a:pPr/>
              <a:t>3/21/2022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393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360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5841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A6CEC-291F-4190-95E4-21CA760AC8BC}" type="datetimeFigureOut">
              <a:rPr lang="en-US" smtClean="0">
                <a:solidFill>
                  <a:prstClr val="black">
                    <a:tint val="75000"/>
                  </a:prstClr>
                </a:solidFill>
              </a:rPr>
              <a:pPr/>
              <a:t>3/21/2022</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67703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1456B-A8CB-478B-A352-F1242DFF8E65}" type="datetimeFigureOut">
              <a:rPr lang="en-US" smtClean="0">
                <a:solidFill>
                  <a:prstClr val="black">
                    <a:tint val="75000"/>
                  </a:prstClr>
                </a:solidFill>
              </a:rPr>
              <a:pPr/>
              <a:t>3/21/2022</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98655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483" y="369881"/>
            <a:ext cx="9079954" cy="307777"/>
          </a:xfrm>
          <a:prstGeom prst="rect">
            <a:avLst/>
          </a:prstGeom>
          <a:solidFill>
            <a:schemeClr val="accent1">
              <a:lumMod val="60000"/>
              <a:lumOff val="40000"/>
            </a:schemeClr>
          </a:solidFill>
        </p:spPr>
        <p:txBody>
          <a:bodyPr wrap="square" rtlCol="0">
            <a:spAutoFit/>
          </a:bodyPr>
          <a:lstStyle/>
          <a:p>
            <a:endParaRPr lang="en-US" sz="1400" b="1" dirty="0">
              <a:solidFill>
                <a:srgbClr val="9933FF"/>
              </a:solidFill>
            </a:endParaRPr>
          </a:p>
        </p:txBody>
      </p:sp>
      <p:sp>
        <p:nvSpPr>
          <p:cNvPr id="3" name="Rectangle 2"/>
          <p:cNvSpPr/>
          <p:nvPr/>
        </p:nvSpPr>
        <p:spPr>
          <a:xfrm>
            <a:off x="9403805" y="0"/>
            <a:ext cx="2788195" cy="689518"/>
          </a:xfrm>
          <a:prstGeom prst="rect">
            <a:avLst/>
          </a:prstGeom>
          <a:solidFill>
            <a:schemeClr val="tx2"/>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Box 3"/>
          <p:cNvSpPr txBox="1"/>
          <p:nvPr/>
        </p:nvSpPr>
        <p:spPr>
          <a:xfrm>
            <a:off x="10110950" y="71255"/>
            <a:ext cx="2133600" cy="584775"/>
          </a:xfrm>
          <a:prstGeom prst="rect">
            <a:avLst/>
          </a:prstGeom>
          <a:noFill/>
        </p:spPr>
        <p:txBody>
          <a:bodyPr wrap="square" rtlCol="0">
            <a:spAutoFit/>
          </a:bodyPr>
          <a:lstStyle/>
          <a:p>
            <a:r>
              <a:rPr lang="en-US" b="1" dirty="0">
                <a:solidFill>
                  <a:prstClr val="white"/>
                </a:solidFill>
              </a:rPr>
              <a:t>Lower Mississippi </a:t>
            </a:r>
          </a:p>
          <a:p>
            <a:r>
              <a:rPr lang="en-US" sz="1400" dirty="0">
                <a:solidFill>
                  <a:prstClr val="white"/>
                </a:solidFill>
              </a:rPr>
              <a:t>RIVER FORECAST CENTER </a:t>
            </a:r>
          </a:p>
        </p:txBody>
      </p:sp>
      <p:pic>
        <p:nvPicPr>
          <p:cNvPr id="5" name="Picture 6" descr="https://upload.wikimedia.org/wikipedia/commons/thumb/f/ff/US-NationalWeatherService-Logo.svg/720px-US-NationalWeatherService-Logo.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2205" y="52198"/>
            <a:ext cx="570345" cy="57034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0" y="379320"/>
            <a:ext cx="407875" cy="30777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p:nvSpPr>
        <p:spPr>
          <a:xfrm>
            <a:off x="39967" y="550"/>
            <a:ext cx="3820405" cy="353943"/>
          </a:xfrm>
          <a:prstGeom prst="rect">
            <a:avLst/>
          </a:prstGeom>
        </p:spPr>
        <p:txBody>
          <a:bodyPr wrap="none">
            <a:spAutoFit/>
          </a:bodyPr>
          <a:lstStyle/>
          <a:p>
            <a:r>
              <a:rPr lang="en-US" sz="1700" b="1" dirty="0">
                <a:solidFill>
                  <a:prstClr val="white"/>
                </a:solidFill>
              </a:rPr>
              <a:t>LMRFC Reference Slide For Crest Tables </a:t>
            </a:r>
            <a:endParaRPr lang="en-US" sz="1700" dirty="0">
              <a:solidFill>
                <a:prstClr val="white"/>
              </a:solidFill>
            </a:endParaRPr>
          </a:p>
        </p:txBody>
      </p:sp>
      <p:sp>
        <p:nvSpPr>
          <p:cNvPr id="8" name="Rectangle 7"/>
          <p:cNvSpPr/>
          <p:nvPr/>
        </p:nvSpPr>
        <p:spPr>
          <a:xfrm>
            <a:off x="-8567" y="1773"/>
            <a:ext cx="9412372" cy="377547"/>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45632" y="2918"/>
            <a:ext cx="4827860" cy="615553"/>
          </a:xfrm>
          <a:prstGeom prst="rect">
            <a:avLst/>
          </a:prstGeom>
        </p:spPr>
        <p:txBody>
          <a:bodyPr wrap="none">
            <a:spAutoFit/>
          </a:bodyPr>
          <a:lstStyle/>
          <a:p>
            <a:r>
              <a:rPr lang="en-US" sz="1700" b="1" dirty="0">
                <a:solidFill>
                  <a:prstClr val="white"/>
                </a:solidFill>
              </a:rPr>
              <a:t>LMRFC Forecasts Issued Morning of March 21, 2022</a:t>
            </a:r>
          </a:p>
          <a:p>
            <a:r>
              <a:rPr lang="en-US" sz="1700" b="1" dirty="0">
                <a:solidFill>
                  <a:prstClr val="white"/>
                </a:solidFill>
              </a:rPr>
              <a:t> </a:t>
            </a:r>
            <a:endParaRPr lang="en-US" sz="1700" dirty="0">
              <a:solidFill>
                <a:prstClr val="white"/>
              </a:solidFill>
            </a:endParaRPr>
          </a:p>
        </p:txBody>
      </p:sp>
      <p:sp>
        <p:nvSpPr>
          <p:cNvPr id="10" name="TextBox 9"/>
          <p:cNvSpPr txBox="1"/>
          <p:nvPr/>
        </p:nvSpPr>
        <p:spPr>
          <a:xfrm>
            <a:off x="476275" y="354493"/>
            <a:ext cx="8546841" cy="338554"/>
          </a:xfrm>
          <a:prstGeom prst="rect">
            <a:avLst/>
          </a:prstGeom>
          <a:noFill/>
        </p:spPr>
        <p:txBody>
          <a:bodyPr wrap="square" rtlCol="0">
            <a:spAutoFit/>
          </a:bodyPr>
          <a:lstStyle/>
          <a:p>
            <a:r>
              <a:rPr lang="en-US" sz="1600" b="1" dirty="0">
                <a:solidFill>
                  <a:prstClr val="black"/>
                </a:solidFill>
              </a:rPr>
              <a:t>Talking Points </a:t>
            </a:r>
          </a:p>
        </p:txBody>
      </p:sp>
      <p:sp>
        <p:nvSpPr>
          <p:cNvPr id="23" name="Oval 22"/>
          <p:cNvSpPr/>
          <p:nvPr/>
        </p:nvSpPr>
        <p:spPr>
          <a:xfrm>
            <a:off x="217073" y="1361953"/>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 name="Oval 24"/>
          <p:cNvSpPr/>
          <p:nvPr/>
        </p:nvSpPr>
        <p:spPr>
          <a:xfrm>
            <a:off x="217073" y="3016108"/>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 name="Oval 33">
            <a:extLst>
              <a:ext uri="{FF2B5EF4-FFF2-40B4-BE49-F238E27FC236}">
                <a16:creationId xmlns:a16="http://schemas.microsoft.com/office/drawing/2014/main" id="{C5A4AF8A-147F-491C-940D-98466FD015D1}"/>
              </a:ext>
            </a:extLst>
          </p:cNvPr>
          <p:cNvSpPr/>
          <p:nvPr/>
        </p:nvSpPr>
        <p:spPr>
          <a:xfrm>
            <a:off x="217073" y="1922163"/>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6" name="Oval 25">
            <a:extLst>
              <a:ext uri="{FF2B5EF4-FFF2-40B4-BE49-F238E27FC236}">
                <a16:creationId xmlns:a16="http://schemas.microsoft.com/office/drawing/2014/main" id="{561183C4-AE78-4B61-9EF0-7FCC8D8047E0}"/>
              </a:ext>
            </a:extLst>
          </p:cNvPr>
          <p:cNvSpPr/>
          <p:nvPr/>
        </p:nvSpPr>
        <p:spPr>
          <a:xfrm>
            <a:off x="217073" y="3843035"/>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 name="TextBox 28">
            <a:extLst>
              <a:ext uri="{FF2B5EF4-FFF2-40B4-BE49-F238E27FC236}">
                <a16:creationId xmlns:a16="http://schemas.microsoft.com/office/drawing/2014/main" id="{24AA1081-434F-4317-8A10-492AC4E60DF9}"/>
              </a:ext>
            </a:extLst>
          </p:cNvPr>
          <p:cNvSpPr txBox="1"/>
          <p:nvPr/>
        </p:nvSpPr>
        <p:spPr>
          <a:xfrm>
            <a:off x="663506" y="1271979"/>
            <a:ext cx="11205784" cy="4801314"/>
          </a:xfrm>
          <a:prstGeom prst="rect">
            <a:avLst/>
          </a:prstGeom>
          <a:noFill/>
        </p:spPr>
        <p:txBody>
          <a:bodyPr wrap="square" rtlCol="0">
            <a:spAutoFit/>
          </a:bodyPr>
          <a:lstStyle/>
          <a:p>
            <a:r>
              <a:rPr lang="en-US" dirty="0">
                <a:solidFill>
                  <a:prstClr val="black"/>
                </a:solidFill>
              </a:rPr>
              <a:t>The lower Mississippi River is cresting from Baton Rouge, LA to New Orleans, LA.  </a:t>
            </a:r>
          </a:p>
          <a:p>
            <a:endParaRPr lang="en-US" dirty="0">
              <a:solidFill>
                <a:prstClr val="black"/>
              </a:solidFill>
            </a:endParaRPr>
          </a:p>
          <a:p>
            <a:r>
              <a:rPr lang="en-US" dirty="0">
                <a:solidFill>
                  <a:prstClr val="black"/>
                </a:solidFill>
              </a:rPr>
              <a:t>Minor flooding will continue on the lower Mississippi River at Natchez, MS downstream to Baton Rouge, LA.  By this weekend, minor flooding should end at Baton Rouge, LA.  Minor flooding will continue for another week or two at Natchez, MS and Red River Landing, LA.   </a:t>
            </a:r>
          </a:p>
          <a:p>
            <a:endParaRPr lang="en-US" dirty="0">
              <a:solidFill>
                <a:prstClr val="black"/>
              </a:solidFill>
            </a:endParaRPr>
          </a:p>
          <a:p>
            <a:r>
              <a:rPr lang="en-US" dirty="0">
                <a:solidFill>
                  <a:prstClr val="black"/>
                </a:solidFill>
              </a:rPr>
              <a:t>The lower Ohio River and lower Mississippi River above Vicksburg, MS are falling and all locations are below flood stage. </a:t>
            </a:r>
          </a:p>
          <a:p>
            <a:endParaRPr lang="en-US" dirty="0">
              <a:solidFill>
                <a:prstClr val="black"/>
              </a:solidFill>
            </a:endParaRPr>
          </a:p>
          <a:p>
            <a:r>
              <a:rPr lang="en-US" dirty="0">
                <a:solidFill>
                  <a:prstClr val="black"/>
                </a:solidFill>
              </a:rPr>
              <a:t>Over the next couple of days, two to six inches of rainfall is forecast for parts of Louisiana and Mississippi extending north into the lower Ohio Valley.  This rainfall may cause renewed minor to isolated moderate flooding over smaller tributaries in Arkansas, Louisiana, Mississippi, and west Tennessee.  </a:t>
            </a:r>
          </a:p>
          <a:p>
            <a:endParaRPr lang="en-US" dirty="0">
              <a:solidFill>
                <a:prstClr val="black"/>
              </a:solidFill>
            </a:endParaRPr>
          </a:p>
          <a:p>
            <a:r>
              <a:rPr lang="en-US" dirty="0">
                <a:solidFill>
                  <a:prstClr val="black"/>
                </a:solidFill>
              </a:rPr>
              <a:t>The 16 day future rainfall guidance continues to show recessions on the lower Ohio River through this week and then renewed rises for early April.  The lower Ohio River could return to minor flooding for the first week of April.  The rises would prolong flooding at Red River Landing, LA and extend elevated levels on the lower Mississippi River through late April.     </a:t>
            </a:r>
          </a:p>
        </p:txBody>
      </p:sp>
      <p:sp>
        <p:nvSpPr>
          <p:cNvPr id="16" name="Oval 15">
            <a:extLst>
              <a:ext uri="{FF2B5EF4-FFF2-40B4-BE49-F238E27FC236}">
                <a16:creationId xmlns:a16="http://schemas.microsoft.com/office/drawing/2014/main" id="{C27E7CC1-8419-4480-BA47-A82E6F7F4D61}"/>
              </a:ext>
            </a:extLst>
          </p:cNvPr>
          <p:cNvSpPr/>
          <p:nvPr/>
        </p:nvSpPr>
        <p:spPr>
          <a:xfrm>
            <a:off x="217073" y="4967757"/>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53375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5424" r="25714"/>
          <a:stretch/>
        </p:blipFill>
        <p:spPr>
          <a:xfrm>
            <a:off x="4343400" y="1131242"/>
            <a:ext cx="3505201" cy="5263847"/>
          </a:xfrm>
          <a:prstGeom prst="rect">
            <a:avLst/>
          </a:prstGeom>
        </p:spPr>
      </p:pic>
      <p:sp>
        <p:nvSpPr>
          <p:cNvPr id="7" name="Rectangle 6"/>
          <p:cNvSpPr/>
          <p:nvPr/>
        </p:nvSpPr>
        <p:spPr>
          <a:xfrm>
            <a:off x="1524000" y="0"/>
            <a:ext cx="9144000" cy="731520"/>
          </a:xfrm>
          <a:prstGeom prst="rect">
            <a:avLst/>
          </a:prstGeom>
          <a:gradFill>
            <a:gsLst>
              <a:gs pos="0">
                <a:schemeClr val="tx2">
                  <a:lumMod val="50000"/>
                </a:schemeClr>
              </a:gs>
              <a:gs pos="63000">
                <a:schemeClr val="tx2">
                  <a:lumMod val="60000"/>
                  <a:lumOff val="40000"/>
                </a:schemeClr>
              </a:gs>
              <a:gs pos="100000">
                <a:schemeClr val="accent1">
                  <a:lumMod val="40000"/>
                  <a:lumOff val="6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TextBox 8"/>
          <p:cNvSpPr txBox="1"/>
          <p:nvPr/>
        </p:nvSpPr>
        <p:spPr>
          <a:xfrm>
            <a:off x="2514600" y="114300"/>
            <a:ext cx="8153400" cy="523220"/>
          </a:xfrm>
          <a:prstGeom prst="rect">
            <a:avLst/>
          </a:prstGeom>
          <a:noFill/>
        </p:spPr>
        <p:txBody>
          <a:bodyPr wrap="square" rtlCol="0">
            <a:spAutoFit/>
          </a:bodyPr>
          <a:lstStyle/>
          <a:p>
            <a:r>
              <a:rPr lang="en-US" sz="28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Ohio/Mississippi River Crest Watch</a:t>
            </a:r>
          </a:p>
        </p:txBody>
      </p:sp>
      <p:sp>
        <p:nvSpPr>
          <p:cNvPr id="22" name="Rectangle 21"/>
          <p:cNvSpPr/>
          <p:nvPr/>
        </p:nvSpPr>
        <p:spPr>
          <a:xfrm>
            <a:off x="1524000" y="726043"/>
            <a:ext cx="9144000" cy="369332"/>
          </a:xfrm>
          <a:prstGeom prst="rect">
            <a:avLst/>
          </a:prstGeom>
          <a:gradFill flip="none" rotWithShape="1">
            <a:gsLst>
              <a:gs pos="0">
                <a:schemeClr val="tx1"/>
              </a:gs>
              <a:gs pos="70000">
                <a:schemeClr val="accent1">
                  <a:tint val="44500"/>
                  <a:satMod val="160000"/>
                </a:schemeClr>
              </a:gs>
              <a:gs pos="100000">
                <a:schemeClr val="accent1">
                  <a:tint val="23500"/>
                  <a:satMod val="160000"/>
                  <a:alpha val="0"/>
                </a:schemeClr>
              </a:gs>
            </a:gsLst>
            <a:lin ang="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solidFill>
                <a:prstClr val="white"/>
              </a:solidFill>
            </a:endParaRPr>
          </a:p>
        </p:txBody>
      </p:sp>
      <p:sp>
        <p:nvSpPr>
          <p:cNvPr id="24" name="TextBox 23"/>
          <p:cNvSpPr txBox="1"/>
          <p:nvPr/>
        </p:nvSpPr>
        <p:spPr>
          <a:xfrm>
            <a:off x="1524000" y="726043"/>
            <a:ext cx="6487738" cy="646331"/>
          </a:xfrm>
          <a:prstGeom prst="rect">
            <a:avLst/>
          </a:prstGeom>
          <a:noFill/>
        </p:spPr>
        <p:txBody>
          <a:bodyPr wrap="none" rtlCol="0">
            <a:spAutoFit/>
          </a:bodyPr>
          <a:lstStyle/>
          <a:p>
            <a:r>
              <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Lower Mississippi River Forecast Center     </a:t>
            </a:r>
            <a:r>
              <a:rPr lang="en-US" i="1" dirty="0">
                <a:solidFill>
                  <a:prstClr val="black"/>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weather.gov/lmrfc</a:t>
            </a:r>
          </a:p>
          <a:p>
            <a:endPar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grpSp>
        <p:nvGrpSpPr>
          <p:cNvPr id="4" name="Group 3"/>
          <p:cNvGrpSpPr/>
          <p:nvPr/>
        </p:nvGrpSpPr>
        <p:grpSpPr>
          <a:xfrm>
            <a:off x="8199662" y="769599"/>
            <a:ext cx="2468338" cy="280735"/>
            <a:chOff x="5817828" y="6576549"/>
            <a:chExt cx="2205404" cy="193836"/>
          </a:xfrm>
        </p:grpSpPr>
        <p:grpSp>
          <p:nvGrpSpPr>
            <p:cNvPr id="3" name="Group 2"/>
            <p:cNvGrpSpPr/>
            <p:nvPr/>
          </p:nvGrpSpPr>
          <p:grpSpPr>
            <a:xfrm>
              <a:off x="5817828" y="6576549"/>
              <a:ext cx="1227255" cy="191257"/>
              <a:chOff x="5817828" y="6576549"/>
              <a:chExt cx="1227255" cy="191257"/>
            </a:xfrm>
          </p:grpSpPr>
          <p:sp>
            <p:nvSpPr>
              <p:cNvPr id="10" name="TextBox 69"/>
              <p:cNvSpPr txBox="1"/>
              <p:nvPr/>
            </p:nvSpPr>
            <p:spPr>
              <a:xfrm>
                <a:off x="5932433" y="6576549"/>
                <a:ext cx="967819" cy="191257"/>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pic>
            <p:nvPicPr>
              <p:cNvPr id="11" name="Picture 10"/>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856094" y="6612955"/>
                <a:ext cx="188989" cy="13874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17828" y="6599801"/>
                <a:ext cx="174826" cy="141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7" name="TextBox 69"/>
            <p:cNvSpPr txBox="1"/>
            <p:nvPr/>
          </p:nvSpPr>
          <p:spPr>
            <a:xfrm>
              <a:off x="6994692" y="6579129"/>
              <a:ext cx="1028540" cy="191256"/>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grpSp>
      <p:sp>
        <p:nvSpPr>
          <p:cNvPr id="6" name="Rectangle 5"/>
          <p:cNvSpPr/>
          <p:nvPr/>
        </p:nvSpPr>
        <p:spPr>
          <a:xfrm>
            <a:off x="955604" y="6288139"/>
            <a:ext cx="5139298" cy="55245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TextBox 18"/>
          <p:cNvSpPr txBox="1"/>
          <p:nvPr/>
        </p:nvSpPr>
        <p:spPr>
          <a:xfrm>
            <a:off x="1151773" y="6374403"/>
            <a:ext cx="5005510"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Bonnet Carré Location</a:t>
            </a:r>
          </a:p>
        </p:txBody>
      </p:sp>
      <p:pic>
        <p:nvPicPr>
          <p:cNvPr id="79" name="Picture 7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2540" y="97971"/>
            <a:ext cx="914899" cy="905556"/>
          </a:xfrm>
          <a:prstGeom prst="rect">
            <a:avLst/>
          </a:prstGeom>
        </p:spPr>
      </p:pic>
      <p:sp>
        <p:nvSpPr>
          <p:cNvPr id="326" name="TextBox 325"/>
          <p:cNvSpPr txBox="1"/>
          <p:nvPr/>
        </p:nvSpPr>
        <p:spPr>
          <a:xfrm>
            <a:off x="8464732" y="475420"/>
            <a:ext cx="2281807" cy="215444"/>
          </a:xfrm>
          <a:prstGeom prst="rect">
            <a:avLst/>
          </a:prstGeom>
          <a:noFill/>
        </p:spPr>
        <p:txBody>
          <a:bodyPr wrap="square" rtlCol="0">
            <a:spAutoFit/>
          </a:bodyPr>
          <a:lstStyle/>
          <a:p>
            <a:r>
              <a:rPr lang="en-US" sz="800" dirty="0">
                <a:solidFill>
                  <a:prstClr val="white"/>
                </a:solidFill>
                <a:latin typeface="Arial" panose="020B0604020202020204" pitchFamily="34" charset="0"/>
                <a:cs typeface="Arial" panose="020B0604020202020204" pitchFamily="34" charset="0"/>
              </a:rPr>
              <a:t>Created March 21 2022 @  11:00 am CDT</a:t>
            </a:r>
          </a:p>
        </p:txBody>
      </p:sp>
      <p:grpSp>
        <p:nvGrpSpPr>
          <p:cNvPr id="52" name="Group 51"/>
          <p:cNvGrpSpPr/>
          <p:nvPr/>
        </p:nvGrpSpPr>
        <p:grpSpPr>
          <a:xfrm>
            <a:off x="1207807" y="1117736"/>
            <a:ext cx="3796304" cy="949779"/>
            <a:chOff x="720724" y="1221920"/>
            <a:chExt cx="2791063" cy="949779"/>
          </a:xfrm>
        </p:grpSpPr>
        <p:sp>
          <p:nvSpPr>
            <p:cNvPr id="53" name="Rounded Rectangle 52"/>
            <p:cNvSpPr/>
            <p:nvPr/>
          </p:nvSpPr>
          <p:spPr>
            <a:xfrm>
              <a:off x="720724" y="1221920"/>
              <a:ext cx="2625274"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TextBox 53"/>
            <p:cNvSpPr txBox="1"/>
            <p:nvPr/>
          </p:nvSpPr>
          <p:spPr>
            <a:xfrm>
              <a:off x="746543" y="1244921"/>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Caruthersville</a:t>
              </a:r>
            </a:p>
          </p:txBody>
        </p:sp>
        <p:sp>
          <p:nvSpPr>
            <p:cNvPr id="55" name="TextBox 54"/>
            <p:cNvSpPr txBox="1"/>
            <p:nvPr/>
          </p:nvSpPr>
          <p:spPr>
            <a:xfrm>
              <a:off x="779156" y="1485430"/>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28.4’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56" name="TextBox 55"/>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50" name="Group 49"/>
          <p:cNvGrpSpPr/>
          <p:nvPr/>
        </p:nvGrpSpPr>
        <p:grpSpPr>
          <a:xfrm>
            <a:off x="1028700" y="2135753"/>
            <a:ext cx="3927191" cy="949779"/>
            <a:chOff x="461644" y="2806880"/>
            <a:chExt cx="2985330" cy="949779"/>
          </a:xfrm>
        </p:grpSpPr>
        <p:sp>
          <p:nvSpPr>
            <p:cNvPr id="73" name="Rounded Rectangle 72"/>
            <p:cNvSpPr/>
            <p:nvPr/>
          </p:nvSpPr>
          <p:spPr>
            <a:xfrm>
              <a:off x="461644" y="2806880"/>
              <a:ext cx="287954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TextBox 73"/>
            <p:cNvSpPr txBox="1"/>
            <p:nvPr/>
          </p:nvSpPr>
          <p:spPr>
            <a:xfrm>
              <a:off x="512444" y="2813685"/>
              <a:ext cx="279908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Memphis</a:t>
              </a:r>
            </a:p>
          </p:txBody>
        </p:sp>
        <p:sp>
          <p:nvSpPr>
            <p:cNvPr id="75" name="TextBox 74"/>
            <p:cNvSpPr txBox="1"/>
            <p:nvPr/>
          </p:nvSpPr>
          <p:spPr>
            <a:xfrm>
              <a:off x="502904" y="3042242"/>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25.6’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76" name="TextBox 75"/>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77" name="TextBox 76"/>
            <p:cNvSpPr txBox="1"/>
            <p:nvPr/>
          </p:nvSpPr>
          <p:spPr>
            <a:xfrm>
              <a:off x="1482894" y="3228511"/>
              <a:ext cx="196408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Continue to fall over the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next 5 days  </a:t>
              </a:r>
            </a:p>
          </p:txBody>
        </p:sp>
      </p:grpSp>
      <p:grpSp>
        <p:nvGrpSpPr>
          <p:cNvPr id="128" name="Group 127"/>
          <p:cNvGrpSpPr/>
          <p:nvPr/>
        </p:nvGrpSpPr>
        <p:grpSpPr>
          <a:xfrm>
            <a:off x="448408" y="4201425"/>
            <a:ext cx="4120742" cy="949779"/>
            <a:chOff x="461644" y="2806880"/>
            <a:chExt cx="3113158" cy="949779"/>
          </a:xfrm>
        </p:grpSpPr>
        <p:sp>
          <p:nvSpPr>
            <p:cNvPr id="129" name="Rounded Rectangle 128"/>
            <p:cNvSpPr/>
            <p:nvPr/>
          </p:nvSpPr>
          <p:spPr>
            <a:xfrm>
              <a:off x="461644" y="2806880"/>
              <a:ext cx="275449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TextBox 129"/>
            <p:cNvSpPr txBox="1"/>
            <p:nvPr/>
          </p:nvSpPr>
          <p:spPr>
            <a:xfrm>
              <a:off x="512444" y="2813685"/>
              <a:ext cx="265035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Natchez</a:t>
              </a:r>
            </a:p>
          </p:txBody>
        </p:sp>
        <p:sp>
          <p:nvSpPr>
            <p:cNvPr id="131" name="TextBox 130"/>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49.7’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32" name="TextBox 131"/>
            <p:cNvSpPr txBox="1"/>
            <p:nvPr/>
          </p:nvSpPr>
          <p:spPr>
            <a:xfrm>
              <a:off x="476409" y="3297486"/>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33" name="TextBox 132"/>
            <p:cNvSpPr txBox="1"/>
            <p:nvPr/>
          </p:nvSpPr>
          <p:spPr>
            <a:xfrm>
              <a:off x="1324090" y="3273008"/>
              <a:ext cx="2250712"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Crested and remaining above </a:t>
              </a:r>
            </a:p>
            <a:p>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  </a:t>
              </a:r>
            </a:p>
          </p:txBody>
        </p:sp>
      </p:grpSp>
      <p:grpSp>
        <p:nvGrpSpPr>
          <p:cNvPr id="233" name="Group 232"/>
          <p:cNvGrpSpPr/>
          <p:nvPr/>
        </p:nvGrpSpPr>
        <p:grpSpPr>
          <a:xfrm>
            <a:off x="6427686" y="3197089"/>
            <a:ext cx="969974" cy="437242"/>
            <a:chOff x="3931845" y="2103730"/>
            <a:chExt cx="969974" cy="437242"/>
          </a:xfrm>
        </p:grpSpPr>
        <p:sp>
          <p:nvSpPr>
            <p:cNvPr id="234" name="Rounded Rectangle 233"/>
            <p:cNvSpPr/>
            <p:nvPr/>
          </p:nvSpPr>
          <p:spPr>
            <a:xfrm>
              <a:off x="3975354" y="210373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5" name="TextBox 234"/>
            <p:cNvSpPr txBox="1"/>
            <p:nvPr/>
          </p:nvSpPr>
          <p:spPr>
            <a:xfrm>
              <a:off x="3931845" y="2135814"/>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5 Days</a:t>
              </a:r>
            </a:p>
          </p:txBody>
        </p:sp>
      </p:grpSp>
      <p:grpSp>
        <p:nvGrpSpPr>
          <p:cNvPr id="109" name="Group 108"/>
          <p:cNvGrpSpPr/>
          <p:nvPr/>
        </p:nvGrpSpPr>
        <p:grpSpPr>
          <a:xfrm>
            <a:off x="1446016" y="3136793"/>
            <a:ext cx="3245927" cy="972428"/>
            <a:chOff x="444731" y="2784231"/>
            <a:chExt cx="3156334" cy="972428"/>
          </a:xfrm>
        </p:grpSpPr>
        <p:sp>
          <p:nvSpPr>
            <p:cNvPr id="110" name="Rounded Rectangle 109"/>
            <p:cNvSpPr/>
            <p:nvPr/>
          </p:nvSpPr>
          <p:spPr>
            <a:xfrm>
              <a:off x="461643" y="2806880"/>
              <a:ext cx="3139422"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TextBox 110"/>
            <p:cNvSpPr txBox="1"/>
            <p:nvPr/>
          </p:nvSpPr>
          <p:spPr>
            <a:xfrm>
              <a:off x="542711" y="2784231"/>
              <a:ext cx="2908936"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Ark City</a:t>
              </a:r>
            </a:p>
          </p:txBody>
        </p:sp>
        <p:sp>
          <p:nvSpPr>
            <p:cNvPr id="112" name="TextBox 111"/>
            <p:cNvSpPr txBox="1"/>
            <p:nvPr/>
          </p:nvSpPr>
          <p:spPr>
            <a:xfrm>
              <a:off x="456219" y="3041329"/>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33.0’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13" name="TextBox 112"/>
            <p:cNvSpPr txBox="1"/>
            <p:nvPr/>
          </p:nvSpPr>
          <p:spPr>
            <a:xfrm>
              <a:off x="444731" y="3270862"/>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a:t>
              </a:r>
            </a:p>
          </p:txBody>
        </p:sp>
        <p:sp>
          <p:nvSpPr>
            <p:cNvPr id="114" name="TextBox 113"/>
            <p:cNvSpPr txBox="1"/>
            <p:nvPr/>
          </p:nvSpPr>
          <p:spPr>
            <a:xfrm>
              <a:off x="1655641" y="3218826"/>
              <a:ext cx="1919004"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Continue to fall over the next 5 days </a:t>
              </a:r>
            </a:p>
          </p:txBody>
        </p:sp>
      </p:grpSp>
      <p:grpSp>
        <p:nvGrpSpPr>
          <p:cNvPr id="166" name="Group 165"/>
          <p:cNvGrpSpPr/>
          <p:nvPr/>
        </p:nvGrpSpPr>
        <p:grpSpPr>
          <a:xfrm>
            <a:off x="7426917" y="4227149"/>
            <a:ext cx="3709716" cy="949779"/>
            <a:chOff x="461644" y="2806880"/>
            <a:chExt cx="3178248" cy="949779"/>
          </a:xfrm>
        </p:grpSpPr>
        <p:sp>
          <p:nvSpPr>
            <p:cNvPr id="167" name="Rounded Rectangle 166"/>
            <p:cNvSpPr/>
            <p:nvPr/>
          </p:nvSpPr>
          <p:spPr>
            <a:xfrm>
              <a:off x="461644" y="2806880"/>
              <a:ext cx="3138466"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8" name="TextBox 1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Vicksburg</a:t>
              </a:r>
            </a:p>
          </p:txBody>
        </p:sp>
        <p:sp>
          <p:nvSpPr>
            <p:cNvPr id="169" name="TextBox 168"/>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42.0’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170" name="TextBox 1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71" name="TextBox 170"/>
            <p:cNvSpPr txBox="1"/>
            <p:nvPr/>
          </p:nvSpPr>
          <p:spPr>
            <a:xfrm>
              <a:off x="1547244" y="3243114"/>
              <a:ext cx="2092648"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Crested and remaining above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 </a:t>
              </a:r>
            </a:p>
          </p:txBody>
        </p:sp>
      </p:grpSp>
      <p:sp>
        <p:nvSpPr>
          <p:cNvPr id="188" name="Rectangle 187"/>
          <p:cNvSpPr/>
          <p:nvPr/>
        </p:nvSpPr>
        <p:spPr>
          <a:xfrm>
            <a:off x="5766141" y="448907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200" name="Straight Arrow Connector 199"/>
          <p:cNvCxnSpPr/>
          <p:nvPr/>
        </p:nvCxnSpPr>
        <p:spPr>
          <a:xfrm flipH="1" flipV="1">
            <a:off x="5911694" y="4538104"/>
            <a:ext cx="1501617" cy="601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flipV="1">
            <a:off x="4095592" y="5800722"/>
            <a:ext cx="1537961" cy="21165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a:stCxn id="348" idx="1"/>
          </p:cNvCxnSpPr>
          <p:nvPr/>
        </p:nvCxnSpPr>
        <p:spPr>
          <a:xfrm flipH="1">
            <a:off x="6589339" y="5719047"/>
            <a:ext cx="1005618" cy="37834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3" name="Straight Arrow Connector 202"/>
          <p:cNvCxnSpPr>
            <a:stCxn id="53" idx="3"/>
            <a:endCxn id="211" idx="2"/>
          </p:cNvCxnSpPr>
          <p:nvPr/>
        </p:nvCxnSpPr>
        <p:spPr>
          <a:xfrm>
            <a:off x="4778611" y="1592626"/>
            <a:ext cx="1782601" cy="45352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4" name="Straight Arrow Connector 203"/>
          <p:cNvCxnSpPr/>
          <p:nvPr/>
        </p:nvCxnSpPr>
        <p:spPr>
          <a:xfrm flipH="1">
            <a:off x="7392187" y="1446279"/>
            <a:ext cx="575597" cy="55333"/>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5" name="Straight Arrow Connector 204"/>
          <p:cNvCxnSpPr/>
          <p:nvPr/>
        </p:nvCxnSpPr>
        <p:spPr>
          <a:xfrm flipH="1" flipV="1">
            <a:off x="7043932" y="1636792"/>
            <a:ext cx="809913" cy="585908"/>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6" name="Straight Arrow Connector 205"/>
          <p:cNvCxnSpPr>
            <a:cxnSpLocks/>
          </p:cNvCxnSpPr>
          <p:nvPr/>
        </p:nvCxnSpPr>
        <p:spPr>
          <a:xfrm flipH="1" flipV="1">
            <a:off x="5773847" y="3816325"/>
            <a:ext cx="1857284" cy="87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185" name="Right Brace 184"/>
          <p:cNvSpPr/>
          <p:nvPr/>
        </p:nvSpPr>
        <p:spPr>
          <a:xfrm rot="4519036">
            <a:off x="7045374" y="1591397"/>
            <a:ext cx="282604" cy="391456"/>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1" name="Right Brace 210"/>
          <p:cNvSpPr/>
          <p:nvPr/>
        </p:nvSpPr>
        <p:spPr>
          <a:xfrm rot="11861194">
            <a:off x="6033791" y="1964091"/>
            <a:ext cx="417037" cy="791551"/>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2" name="Right Brace 211"/>
          <p:cNvSpPr/>
          <p:nvPr/>
        </p:nvSpPr>
        <p:spPr>
          <a:xfrm rot="9531785">
            <a:off x="5158779" y="5106023"/>
            <a:ext cx="389839" cy="704770"/>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3" name="Right Brace 212"/>
          <p:cNvSpPr/>
          <p:nvPr/>
        </p:nvSpPr>
        <p:spPr>
          <a:xfrm rot="2280852">
            <a:off x="6107271" y="2916109"/>
            <a:ext cx="417037" cy="790333"/>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4" name="Right Brace 213"/>
          <p:cNvSpPr/>
          <p:nvPr/>
        </p:nvSpPr>
        <p:spPr>
          <a:xfrm rot="10551042">
            <a:off x="5400628" y="3875292"/>
            <a:ext cx="305296" cy="658647"/>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cxnSp>
        <p:nvCxnSpPr>
          <p:cNvPr id="216" name="Straight Arrow Connector 215"/>
          <p:cNvCxnSpPr>
            <a:cxnSpLocks/>
          </p:cNvCxnSpPr>
          <p:nvPr/>
        </p:nvCxnSpPr>
        <p:spPr>
          <a:xfrm>
            <a:off x="4861684" y="2692888"/>
            <a:ext cx="1435945" cy="135229"/>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cxnSpLocks/>
          </p:cNvCxnSpPr>
          <p:nvPr/>
        </p:nvCxnSpPr>
        <p:spPr>
          <a:xfrm>
            <a:off x="4702076" y="3525303"/>
            <a:ext cx="1041206" cy="10589"/>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8" name="Straight Arrow Connector 217"/>
          <p:cNvCxnSpPr>
            <a:cxnSpLocks/>
            <a:endCxn id="195" idx="1"/>
          </p:cNvCxnSpPr>
          <p:nvPr/>
        </p:nvCxnSpPr>
        <p:spPr>
          <a:xfrm>
            <a:off x="4136170" y="4710797"/>
            <a:ext cx="1325007" cy="29780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220" name="Right Brace 219"/>
          <p:cNvSpPr/>
          <p:nvPr/>
        </p:nvSpPr>
        <p:spPr>
          <a:xfrm rot="12723912">
            <a:off x="6493026" y="1456691"/>
            <a:ext cx="239852" cy="524939"/>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37" name="Right Brace 236"/>
          <p:cNvSpPr/>
          <p:nvPr/>
        </p:nvSpPr>
        <p:spPr>
          <a:xfrm rot="1830692">
            <a:off x="5749326" y="4660264"/>
            <a:ext cx="282604" cy="533138"/>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91" name="Rectangle 190"/>
          <p:cNvSpPr/>
          <p:nvPr/>
        </p:nvSpPr>
        <p:spPr>
          <a:xfrm>
            <a:off x="6412643" y="6032308"/>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2" name="Rectangle 191"/>
          <p:cNvSpPr/>
          <p:nvPr/>
        </p:nvSpPr>
        <p:spPr>
          <a:xfrm>
            <a:off x="5669021" y="5670547"/>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5" name="Rectangle 194"/>
          <p:cNvSpPr/>
          <p:nvPr/>
        </p:nvSpPr>
        <p:spPr>
          <a:xfrm>
            <a:off x="5461177" y="4943516"/>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6" name="Rectangle 185"/>
          <p:cNvSpPr/>
          <p:nvPr/>
        </p:nvSpPr>
        <p:spPr>
          <a:xfrm>
            <a:off x="5766141" y="3442561"/>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4" name="Rectangle 193"/>
          <p:cNvSpPr/>
          <p:nvPr/>
        </p:nvSpPr>
        <p:spPr>
          <a:xfrm>
            <a:off x="6602960" y="202881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9" name="Rectangle 318"/>
          <p:cNvSpPr/>
          <p:nvPr/>
        </p:nvSpPr>
        <p:spPr>
          <a:xfrm>
            <a:off x="6361673" y="275428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9" name="Rectangle 188"/>
          <p:cNvSpPr/>
          <p:nvPr/>
        </p:nvSpPr>
        <p:spPr>
          <a:xfrm>
            <a:off x="6885776" y="1536170"/>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20" name="Rectangle 319"/>
          <p:cNvSpPr/>
          <p:nvPr/>
        </p:nvSpPr>
        <p:spPr>
          <a:xfrm>
            <a:off x="7280499" y="1445946"/>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7" name="Rectangle 186"/>
          <p:cNvSpPr/>
          <p:nvPr/>
        </p:nvSpPr>
        <p:spPr>
          <a:xfrm>
            <a:off x="5635882" y="3776120"/>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241" name="Group 240"/>
          <p:cNvGrpSpPr/>
          <p:nvPr/>
        </p:nvGrpSpPr>
        <p:grpSpPr>
          <a:xfrm>
            <a:off x="6812989" y="2018762"/>
            <a:ext cx="926465" cy="437242"/>
            <a:chOff x="4064634" y="2171700"/>
            <a:chExt cx="926465" cy="437242"/>
          </a:xfrm>
        </p:grpSpPr>
        <p:sp>
          <p:nvSpPr>
            <p:cNvPr id="242" name="Rounded Rectangle 24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3" name="TextBox 242"/>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0.5 Day</a:t>
              </a:r>
            </a:p>
          </p:txBody>
        </p:sp>
      </p:grpSp>
      <p:grpSp>
        <p:nvGrpSpPr>
          <p:cNvPr id="244" name="Group 243"/>
          <p:cNvGrpSpPr/>
          <p:nvPr/>
        </p:nvGrpSpPr>
        <p:grpSpPr>
          <a:xfrm>
            <a:off x="5482625" y="1276576"/>
            <a:ext cx="926465" cy="437242"/>
            <a:chOff x="4064634" y="2171700"/>
            <a:chExt cx="926465" cy="437242"/>
          </a:xfrm>
        </p:grpSpPr>
        <p:sp>
          <p:nvSpPr>
            <p:cNvPr id="245" name="Rounded Rectangle 244"/>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6" name="TextBox 245"/>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47" name="Group 246"/>
          <p:cNvGrpSpPr/>
          <p:nvPr/>
        </p:nvGrpSpPr>
        <p:grpSpPr>
          <a:xfrm>
            <a:off x="4313372" y="5322886"/>
            <a:ext cx="815040" cy="437242"/>
            <a:chOff x="4027000" y="2134879"/>
            <a:chExt cx="926465" cy="437242"/>
          </a:xfrm>
        </p:grpSpPr>
        <p:sp>
          <p:nvSpPr>
            <p:cNvPr id="248" name="Rounded Rectangle 247"/>
            <p:cNvSpPr/>
            <p:nvPr/>
          </p:nvSpPr>
          <p:spPr>
            <a:xfrm>
              <a:off x="4027000" y="2134879"/>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9" name="TextBox 248"/>
            <p:cNvSpPr txBox="1"/>
            <p:nvPr/>
          </p:nvSpPr>
          <p:spPr>
            <a:xfrm>
              <a:off x="4056465" y="2197110"/>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0" name="Group 249"/>
          <p:cNvGrpSpPr/>
          <p:nvPr/>
        </p:nvGrpSpPr>
        <p:grpSpPr>
          <a:xfrm>
            <a:off x="6103493" y="3874647"/>
            <a:ext cx="926465" cy="437242"/>
            <a:chOff x="4064634" y="2171700"/>
            <a:chExt cx="926465" cy="437242"/>
          </a:xfrm>
        </p:grpSpPr>
        <p:sp>
          <p:nvSpPr>
            <p:cNvPr id="251" name="Rounded Rectangle 250"/>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2" name="TextBox 251"/>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1 Day</a:t>
              </a:r>
            </a:p>
          </p:txBody>
        </p:sp>
      </p:grpSp>
      <p:grpSp>
        <p:nvGrpSpPr>
          <p:cNvPr id="253" name="Group 252"/>
          <p:cNvGrpSpPr/>
          <p:nvPr/>
        </p:nvGrpSpPr>
        <p:grpSpPr>
          <a:xfrm>
            <a:off x="6067203" y="4837074"/>
            <a:ext cx="926465" cy="437242"/>
            <a:chOff x="4064634" y="2171700"/>
            <a:chExt cx="926465" cy="437242"/>
          </a:xfrm>
        </p:grpSpPr>
        <p:sp>
          <p:nvSpPr>
            <p:cNvPr id="254" name="Rounded Rectangle 253"/>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5" name="TextBox 254"/>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6" name="Group 255"/>
          <p:cNvGrpSpPr/>
          <p:nvPr/>
        </p:nvGrpSpPr>
        <p:grpSpPr>
          <a:xfrm>
            <a:off x="5017331" y="1956494"/>
            <a:ext cx="926465" cy="437242"/>
            <a:chOff x="4064634" y="2171700"/>
            <a:chExt cx="926465" cy="437242"/>
          </a:xfrm>
        </p:grpSpPr>
        <p:sp>
          <p:nvSpPr>
            <p:cNvPr id="257" name="Rounded Rectangle 256"/>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8" name="TextBox 257"/>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9" name="Group 258"/>
          <p:cNvGrpSpPr/>
          <p:nvPr/>
        </p:nvGrpSpPr>
        <p:grpSpPr>
          <a:xfrm>
            <a:off x="4637642" y="3939598"/>
            <a:ext cx="780595" cy="488139"/>
            <a:chOff x="4064634" y="2171700"/>
            <a:chExt cx="926465" cy="437242"/>
          </a:xfrm>
        </p:grpSpPr>
        <p:sp>
          <p:nvSpPr>
            <p:cNvPr id="262" name="Rounded Rectangle 26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3" name="TextBox 262"/>
            <p:cNvSpPr txBox="1"/>
            <p:nvPr/>
          </p:nvSpPr>
          <p:spPr>
            <a:xfrm>
              <a:off x="4117032" y="2224768"/>
              <a:ext cx="86046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71" name="Group 270"/>
          <p:cNvGrpSpPr/>
          <p:nvPr/>
        </p:nvGrpSpPr>
        <p:grpSpPr>
          <a:xfrm>
            <a:off x="7815862" y="1151335"/>
            <a:ext cx="3407878" cy="949779"/>
            <a:chOff x="720724" y="1221920"/>
            <a:chExt cx="3270024" cy="949779"/>
          </a:xfrm>
        </p:grpSpPr>
        <p:sp>
          <p:nvSpPr>
            <p:cNvPr id="272" name="Rounded Rectangle 271"/>
            <p:cNvSpPr/>
            <p:nvPr/>
          </p:nvSpPr>
          <p:spPr>
            <a:xfrm>
              <a:off x="720724" y="1221920"/>
              <a:ext cx="31967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3" name="TextBox 272"/>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Paducah</a:t>
              </a:r>
            </a:p>
          </p:txBody>
        </p:sp>
        <p:sp>
          <p:nvSpPr>
            <p:cNvPr id="274" name="TextBox 273"/>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33.1’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75" name="TextBox 274"/>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76" name="TextBox 275"/>
            <p:cNvSpPr txBox="1"/>
            <p:nvPr/>
          </p:nvSpPr>
          <p:spPr>
            <a:xfrm>
              <a:off x="1906931" y="1671411"/>
              <a:ext cx="2083817"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below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Tomorrow </a:t>
              </a:r>
            </a:p>
          </p:txBody>
        </p:sp>
      </p:grpSp>
      <p:grpSp>
        <p:nvGrpSpPr>
          <p:cNvPr id="294" name="Group 293"/>
          <p:cNvGrpSpPr/>
          <p:nvPr/>
        </p:nvGrpSpPr>
        <p:grpSpPr>
          <a:xfrm>
            <a:off x="7780944" y="2168274"/>
            <a:ext cx="3564294" cy="949779"/>
            <a:chOff x="720722" y="1221920"/>
            <a:chExt cx="3266904" cy="949779"/>
          </a:xfrm>
        </p:grpSpPr>
        <p:sp>
          <p:nvSpPr>
            <p:cNvPr id="295" name="Rounded Rectangle 294"/>
            <p:cNvSpPr/>
            <p:nvPr/>
          </p:nvSpPr>
          <p:spPr>
            <a:xfrm>
              <a:off x="720722" y="1221920"/>
              <a:ext cx="325928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6" name="TextBox 295"/>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Cairo</a:t>
              </a:r>
            </a:p>
          </p:txBody>
        </p:sp>
        <p:sp>
          <p:nvSpPr>
            <p:cNvPr id="297" name="TextBox 296"/>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38.2’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98" name="TextBox 297"/>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99" name="TextBox 298"/>
            <p:cNvSpPr txBox="1"/>
            <p:nvPr/>
          </p:nvSpPr>
          <p:spPr>
            <a:xfrm>
              <a:off x="1823898" y="1681514"/>
              <a:ext cx="2163728"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and remaining above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a:t>
              </a:r>
            </a:p>
          </p:txBody>
        </p:sp>
      </p:grpSp>
      <p:grpSp>
        <p:nvGrpSpPr>
          <p:cNvPr id="327" name="Group 326"/>
          <p:cNvGrpSpPr/>
          <p:nvPr/>
        </p:nvGrpSpPr>
        <p:grpSpPr>
          <a:xfrm>
            <a:off x="7631131" y="3187337"/>
            <a:ext cx="3642566" cy="949779"/>
            <a:chOff x="461643" y="2806880"/>
            <a:chExt cx="2739607" cy="949779"/>
          </a:xfrm>
        </p:grpSpPr>
        <p:sp>
          <p:nvSpPr>
            <p:cNvPr id="328" name="Rounded Rectangle 327"/>
            <p:cNvSpPr/>
            <p:nvPr/>
          </p:nvSpPr>
          <p:spPr>
            <a:xfrm>
              <a:off x="461643" y="2806880"/>
              <a:ext cx="27396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29" name="TextBox 32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Greenville</a:t>
              </a:r>
            </a:p>
          </p:txBody>
        </p:sp>
        <p:sp>
          <p:nvSpPr>
            <p:cNvPr id="330" name="TextBox 32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44.5’   </a:t>
              </a:r>
              <a:r>
                <a:rPr lang="en-US" sz="1200" b="1" dirty="0">
                  <a:solidFill>
                    <a:srgbClr val="C00000"/>
                  </a:solidFill>
                  <a:effectLst>
                    <a:outerShdw blurRad="38100" dist="38100" dir="2700000" algn="tl">
                      <a:srgbClr val="000000">
                        <a:alpha val="43137"/>
                      </a:srgbClr>
                    </a:outerShdw>
                  </a:effectLst>
                  <a:latin typeface="Arial Narrow" panose="020B0606020202030204" pitchFamily="34" charset="0"/>
                </a:rPr>
                <a:t> </a:t>
              </a:r>
            </a:p>
          </p:txBody>
        </p:sp>
        <p:sp>
          <p:nvSpPr>
            <p:cNvPr id="331" name="TextBox 33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347" name="Group 346"/>
          <p:cNvGrpSpPr/>
          <p:nvPr/>
        </p:nvGrpSpPr>
        <p:grpSpPr>
          <a:xfrm>
            <a:off x="7594957" y="5244157"/>
            <a:ext cx="3177308" cy="949779"/>
            <a:chOff x="461644" y="2806880"/>
            <a:chExt cx="2685415" cy="949779"/>
          </a:xfrm>
        </p:grpSpPr>
        <p:sp>
          <p:nvSpPr>
            <p:cNvPr id="348" name="Rounded Rectangle 347"/>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9" name="TextBox 34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New Orleans</a:t>
              </a:r>
            </a:p>
          </p:txBody>
        </p:sp>
        <p:sp>
          <p:nvSpPr>
            <p:cNvPr id="350" name="TextBox 34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13.0’  </a:t>
              </a:r>
            </a:p>
          </p:txBody>
        </p:sp>
        <p:sp>
          <p:nvSpPr>
            <p:cNvPr id="351" name="TextBox 35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52" name="TextBox 351"/>
            <p:cNvSpPr txBox="1"/>
            <p:nvPr/>
          </p:nvSpPr>
          <p:spPr>
            <a:xfrm>
              <a:off x="1447643" y="3107936"/>
              <a:ext cx="1684020" cy="646331"/>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Cresting and remaining steady over the next 5 days </a:t>
              </a:r>
            </a:p>
          </p:txBody>
        </p:sp>
      </p:grpSp>
      <p:grpSp>
        <p:nvGrpSpPr>
          <p:cNvPr id="366" name="Group 365"/>
          <p:cNvGrpSpPr/>
          <p:nvPr/>
        </p:nvGrpSpPr>
        <p:grpSpPr>
          <a:xfrm>
            <a:off x="707826" y="5296451"/>
            <a:ext cx="3948895" cy="949779"/>
            <a:chOff x="461644" y="2806880"/>
            <a:chExt cx="3035992" cy="949779"/>
          </a:xfrm>
        </p:grpSpPr>
        <p:sp>
          <p:nvSpPr>
            <p:cNvPr id="367" name="Rounded Rectangle 366"/>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68" name="TextBox 3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Baton Rouge</a:t>
              </a:r>
            </a:p>
          </p:txBody>
        </p:sp>
        <p:sp>
          <p:nvSpPr>
            <p:cNvPr id="369" name="TextBox 368"/>
            <p:cNvSpPr txBox="1"/>
            <p:nvPr/>
          </p:nvSpPr>
          <p:spPr>
            <a:xfrm>
              <a:off x="520065" y="3080385"/>
              <a:ext cx="2386052"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35.2’   </a:t>
              </a:r>
              <a:r>
                <a:rPr lang="en-US" sz="1200" b="1" dirty="0">
                  <a:solidFill>
                    <a:srgbClr val="F79646">
                      <a:lumMod val="75000"/>
                    </a:srgbClr>
                  </a:solidFill>
                  <a:effectLst>
                    <a:outerShdw blurRad="38100" dist="38100" dir="2700000" algn="tl">
                      <a:srgbClr val="000000">
                        <a:alpha val="43137"/>
                      </a:srgbClr>
                    </a:outerShdw>
                  </a:effectLst>
                  <a:latin typeface="Arial Narrow" panose="020B0606020202030204" pitchFamily="34" charset="0"/>
                </a:rPr>
                <a:t> </a:t>
              </a:r>
            </a:p>
          </p:txBody>
        </p:sp>
        <p:sp>
          <p:nvSpPr>
            <p:cNvPr id="370" name="TextBox 3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71" name="TextBox 370"/>
            <p:cNvSpPr txBox="1"/>
            <p:nvPr/>
          </p:nvSpPr>
          <p:spPr>
            <a:xfrm>
              <a:off x="1325033" y="3251105"/>
              <a:ext cx="2172603"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Cresting and remaining above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 </a:t>
              </a:r>
            </a:p>
          </p:txBody>
        </p:sp>
      </p:grpSp>
      <p:sp>
        <p:nvSpPr>
          <p:cNvPr id="85" name="Oval 84"/>
          <p:cNvSpPr/>
          <p:nvPr/>
        </p:nvSpPr>
        <p:spPr>
          <a:xfrm>
            <a:off x="2365722" y="6483131"/>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242309" y="5975323"/>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9" name="Right Brace 268"/>
          <p:cNvSpPr/>
          <p:nvPr/>
        </p:nvSpPr>
        <p:spPr>
          <a:xfrm rot="1252184">
            <a:off x="5854077" y="3596458"/>
            <a:ext cx="239852" cy="342912"/>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09" name="Rectangle 208"/>
          <p:cNvSpPr/>
          <p:nvPr/>
        </p:nvSpPr>
        <p:spPr>
          <a:xfrm>
            <a:off x="6099009" y="6280454"/>
            <a:ext cx="4742378" cy="55245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8" name="TextBox 207"/>
          <p:cNvSpPr txBox="1"/>
          <p:nvPr/>
        </p:nvSpPr>
        <p:spPr>
          <a:xfrm>
            <a:off x="6593762" y="6342236"/>
            <a:ext cx="3692623"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Crest Location</a:t>
            </a:r>
          </a:p>
        </p:txBody>
      </p:sp>
      <p:sp>
        <p:nvSpPr>
          <p:cNvPr id="163" name="5-Point Star 162"/>
          <p:cNvSpPr/>
          <p:nvPr/>
        </p:nvSpPr>
        <p:spPr>
          <a:xfrm>
            <a:off x="7174137" y="6464495"/>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2" name="TextBox 151">
            <a:extLst>
              <a:ext uri="{FF2B5EF4-FFF2-40B4-BE49-F238E27FC236}">
                <a16:creationId xmlns:a16="http://schemas.microsoft.com/office/drawing/2014/main" id="{8310416D-6901-4EBA-91CF-280D76138EF0}"/>
              </a:ext>
            </a:extLst>
          </p:cNvPr>
          <p:cNvSpPr txBox="1"/>
          <p:nvPr/>
        </p:nvSpPr>
        <p:spPr>
          <a:xfrm>
            <a:off x="8881649" y="3623241"/>
            <a:ext cx="2436143"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and remaining above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 </a:t>
            </a:r>
          </a:p>
        </p:txBody>
      </p:sp>
      <p:sp>
        <p:nvSpPr>
          <p:cNvPr id="156" name="TextBox 155">
            <a:extLst>
              <a:ext uri="{FF2B5EF4-FFF2-40B4-BE49-F238E27FC236}">
                <a16:creationId xmlns:a16="http://schemas.microsoft.com/office/drawing/2014/main" id="{3F5B726B-6183-44DC-AA41-1E1BBCB88A39}"/>
              </a:ext>
            </a:extLst>
          </p:cNvPr>
          <p:cNvSpPr txBox="1"/>
          <p:nvPr/>
        </p:nvSpPr>
        <p:spPr>
          <a:xfrm>
            <a:off x="2411631" y="1541776"/>
            <a:ext cx="242272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Continue to fall over the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next 5 days</a:t>
            </a:r>
          </a:p>
        </p:txBody>
      </p:sp>
      <p:sp>
        <p:nvSpPr>
          <p:cNvPr id="16" name="Rectangle 15">
            <a:extLst>
              <a:ext uri="{FF2B5EF4-FFF2-40B4-BE49-F238E27FC236}">
                <a16:creationId xmlns:a16="http://schemas.microsoft.com/office/drawing/2014/main" id="{37DCCFBF-C149-49B7-8D9A-159BC6788C3D}"/>
              </a:ext>
            </a:extLst>
          </p:cNvPr>
          <p:cNvSpPr/>
          <p:nvPr/>
        </p:nvSpPr>
        <p:spPr>
          <a:xfrm>
            <a:off x="8718947" y="2447472"/>
            <a:ext cx="774571" cy="276999"/>
          </a:xfrm>
          <a:prstGeom prst="rect">
            <a:avLst/>
          </a:prstGeom>
        </p:spPr>
        <p:txBody>
          <a:bodyPr wrap="none">
            <a:spAutoFit/>
          </a:bodyPr>
          <a:lstStyle/>
          <a:p>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solidFill>
                <a:srgbClr val="FFFF00"/>
              </a:solidFill>
            </a:endParaRPr>
          </a:p>
        </p:txBody>
      </p:sp>
      <p:sp>
        <p:nvSpPr>
          <p:cNvPr id="18" name="Rectangle 17">
            <a:extLst>
              <a:ext uri="{FF2B5EF4-FFF2-40B4-BE49-F238E27FC236}">
                <a16:creationId xmlns:a16="http://schemas.microsoft.com/office/drawing/2014/main" id="{F95B5EAD-E60C-4890-99E0-43EB2D0B08E0}"/>
              </a:ext>
            </a:extLst>
          </p:cNvPr>
          <p:cNvSpPr/>
          <p:nvPr/>
        </p:nvSpPr>
        <p:spPr>
          <a:xfrm>
            <a:off x="8550657" y="3474353"/>
            <a:ext cx="774571" cy="276999"/>
          </a:xfrm>
          <a:prstGeom prst="rect">
            <a:avLst/>
          </a:prstGeom>
        </p:spPr>
        <p:txBody>
          <a:bodyPr wrap="none">
            <a:spAutoFit/>
          </a:bodyPr>
          <a:lstStyle/>
          <a:p>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p>
        </p:txBody>
      </p:sp>
      <p:sp>
        <p:nvSpPr>
          <p:cNvPr id="151" name="Rectangle 150">
            <a:extLst>
              <a:ext uri="{FF2B5EF4-FFF2-40B4-BE49-F238E27FC236}">
                <a16:creationId xmlns:a16="http://schemas.microsoft.com/office/drawing/2014/main" id="{F95B5EAD-E60C-4890-99E0-43EB2D0B08E0}"/>
              </a:ext>
            </a:extLst>
          </p:cNvPr>
          <p:cNvSpPr/>
          <p:nvPr/>
        </p:nvSpPr>
        <p:spPr>
          <a:xfrm>
            <a:off x="8364182" y="4499246"/>
            <a:ext cx="774571" cy="276999"/>
          </a:xfrm>
          <a:prstGeom prst="rect">
            <a:avLst/>
          </a:prstGeom>
        </p:spPr>
        <p:txBody>
          <a:bodyPr wrap="none">
            <a:spAutoFit/>
          </a:bodyPr>
          <a:lstStyle/>
          <a:p>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p>
        </p:txBody>
      </p:sp>
      <p:sp>
        <p:nvSpPr>
          <p:cNvPr id="12" name="Rectangle 11"/>
          <p:cNvSpPr/>
          <p:nvPr/>
        </p:nvSpPr>
        <p:spPr>
          <a:xfrm>
            <a:off x="1432709" y="4477943"/>
            <a:ext cx="697627" cy="276999"/>
          </a:xfrm>
          <a:prstGeom prst="rect">
            <a:avLst/>
          </a:prstGeom>
        </p:spPr>
        <p:txBody>
          <a:bodyPr wrap="none">
            <a:spAutoFit/>
          </a:bodyPr>
          <a:lstStyle/>
          <a:p>
            <a:pPr lvl="0"/>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endParaRPr lang="en-US" dirty="0">
              <a:solidFill>
                <a:srgbClr val="FFC000"/>
              </a:solidFill>
            </a:endParaRPr>
          </a:p>
        </p:txBody>
      </p:sp>
      <p:pic>
        <p:nvPicPr>
          <p:cNvPr id="160" name="Picture 159">
            <a:extLst>
              <a:ext uri="{FF2B5EF4-FFF2-40B4-BE49-F238E27FC236}">
                <a16:creationId xmlns:a16="http://schemas.microsoft.com/office/drawing/2014/main" id="{EC80AC99-E19E-448F-A20D-1AF4F205025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64042" y="2682135"/>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9" name="Rectangle 178">
            <a:extLst>
              <a:ext uri="{FF2B5EF4-FFF2-40B4-BE49-F238E27FC236}">
                <a16:creationId xmlns:a16="http://schemas.microsoft.com/office/drawing/2014/main" id="{55231EF2-EC96-4A76-9F81-902AA179A553}"/>
              </a:ext>
            </a:extLst>
          </p:cNvPr>
          <p:cNvSpPr/>
          <p:nvPr/>
        </p:nvSpPr>
        <p:spPr>
          <a:xfrm>
            <a:off x="1656628" y="5578123"/>
            <a:ext cx="697627" cy="276999"/>
          </a:xfrm>
          <a:prstGeom prst="rect">
            <a:avLst/>
          </a:prstGeom>
        </p:spPr>
        <p:txBody>
          <a:bodyPr wrap="none">
            <a:spAutoFit/>
          </a:bodyPr>
          <a:lstStyle/>
          <a:p>
            <a:pPr lvl="0"/>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endParaRPr lang="en-US" dirty="0">
              <a:solidFill>
                <a:srgbClr val="FFC000"/>
              </a:solidFill>
            </a:endParaRPr>
          </a:p>
        </p:txBody>
      </p:sp>
      <p:pic>
        <p:nvPicPr>
          <p:cNvPr id="180" name="Picture 179">
            <a:extLst>
              <a:ext uri="{FF2B5EF4-FFF2-40B4-BE49-F238E27FC236}">
                <a16:creationId xmlns:a16="http://schemas.microsoft.com/office/drawing/2014/main" id="{86F63E47-0E0E-4B5B-95E9-2535902893A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57392" y="1674370"/>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3" name="Picture 152">
            <a:extLst>
              <a:ext uri="{FF2B5EF4-FFF2-40B4-BE49-F238E27FC236}">
                <a16:creationId xmlns:a16="http://schemas.microsoft.com/office/drawing/2014/main" id="{0D01F3C3-0D7C-40B1-9F11-B67FAED160C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92905" y="1592412"/>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5" name="Picture 154">
            <a:extLst>
              <a:ext uri="{FF2B5EF4-FFF2-40B4-BE49-F238E27FC236}">
                <a16:creationId xmlns:a16="http://schemas.microsoft.com/office/drawing/2014/main" id="{11347B07-B3A9-4169-B078-83C0A63E8F9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11241" y="2622385"/>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7" name="Picture 156">
            <a:extLst>
              <a:ext uri="{FF2B5EF4-FFF2-40B4-BE49-F238E27FC236}">
                <a16:creationId xmlns:a16="http://schemas.microsoft.com/office/drawing/2014/main" id="{CFEDD244-F90A-4DD8-9121-3F860D9F2F2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83204" y="3646596"/>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1" name="Picture 160">
            <a:extLst>
              <a:ext uri="{FF2B5EF4-FFF2-40B4-BE49-F238E27FC236}">
                <a16:creationId xmlns:a16="http://schemas.microsoft.com/office/drawing/2014/main" id="{E37CE961-A66D-45CD-85EF-413EE2FCCBB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99783" y="3704383"/>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2" name="Picture 161">
            <a:extLst>
              <a:ext uri="{FF2B5EF4-FFF2-40B4-BE49-F238E27FC236}">
                <a16:creationId xmlns:a16="http://schemas.microsoft.com/office/drawing/2014/main" id="{A86B7C3D-1496-4785-8559-1C0FE2F44E79}"/>
              </a:ext>
            </a:extLst>
          </p:cNvPr>
          <p:cNvPicPr>
            <a:picLocks noChangeAspect="1"/>
          </p:cNvPicPr>
          <p:nvPr/>
        </p:nvPicPr>
        <p:blipFill rotWithShape="1">
          <a:blip r:embed="rId7"/>
          <a:srcRect t="-1" b="13987"/>
          <a:stretch/>
        </p:blipFill>
        <p:spPr>
          <a:xfrm>
            <a:off x="8315026" y="5743442"/>
            <a:ext cx="443581" cy="399049"/>
          </a:xfrm>
          <a:prstGeom prst="rect">
            <a:avLst/>
          </a:prstGeom>
        </p:spPr>
      </p:pic>
      <p:pic>
        <p:nvPicPr>
          <p:cNvPr id="158" name="Picture 157">
            <a:extLst>
              <a:ext uri="{FF2B5EF4-FFF2-40B4-BE49-F238E27FC236}">
                <a16:creationId xmlns:a16="http://schemas.microsoft.com/office/drawing/2014/main" id="{2F4FA61E-A0A6-400D-8747-5DE2F59155B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48155" y="4738329"/>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9" name="Picture 158">
            <a:extLst>
              <a:ext uri="{FF2B5EF4-FFF2-40B4-BE49-F238E27FC236}">
                <a16:creationId xmlns:a16="http://schemas.microsoft.com/office/drawing/2014/main" id="{0E2A1224-1C55-4264-8D01-F03745D65059}"/>
              </a:ext>
            </a:extLst>
          </p:cNvPr>
          <p:cNvPicPr>
            <a:picLocks noChangeAspect="1"/>
          </p:cNvPicPr>
          <p:nvPr/>
        </p:nvPicPr>
        <p:blipFill rotWithShape="1">
          <a:blip r:embed="rId7"/>
          <a:srcRect t="-1" b="13987"/>
          <a:stretch/>
        </p:blipFill>
        <p:spPr>
          <a:xfrm>
            <a:off x="1448249" y="5770901"/>
            <a:ext cx="443581" cy="399049"/>
          </a:xfrm>
          <a:prstGeom prst="rect">
            <a:avLst/>
          </a:prstGeom>
        </p:spPr>
      </p:pic>
      <p:pic>
        <p:nvPicPr>
          <p:cNvPr id="172" name="Picture 171">
            <a:extLst>
              <a:ext uri="{FF2B5EF4-FFF2-40B4-BE49-F238E27FC236}">
                <a16:creationId xmlns:a16="http://schemas.microsoft.com/office/drawing/2014/main" id="{37014314-4F38-4EFA-85A6-105C723561C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65091" y="4743979"/>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1765804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tting All Pos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12904</TotalTime>
  <Words>485</Words>
  <Application>Microsoft Office PowerPoint</Application>
  <PresentationFormat>Widescreen</PresentationFormat>
  <Paragraphs>78</Paragraphs>
  <Slides>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Arial Narrow</vt:lpstr>
      <vt:lpstr>Calibri</vt:lpstr>
      <vt:lpstr>Calibri Light</vt:lpstr>
      <vt:lpstr>1_Office Theme</vt:lpstr>
      <vt:lpstr>Getting All Posts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Van Cooten</dc:creator>
  <cp:lastModifiedBy>Jeffrey Graschel</cp:lastModifiedBy>
  <cp:revision>620</cp:revision>
  <cp:lastPrinted>2019-06-25T17:36:27Z</cp:lastPrinted>
  <dcterms:created xsi:type="dcterms:W3CDTF">2019-02-26T19:21:25Z</dcterms:created>
  <dcterms:modified xsi:type="dcterms:W3CDTF">2022-03-21T16:31:14Z</dcterms:modified>
</cp:coreProperties>
</file>