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3/21/2022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3/21/2022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21,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7073" y="13619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7073" y="301610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7073" y="192216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7073" y="384303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4801314"/>
          </a:xfrm>
          <a:prstGeom prst="rect">
            <a:avLst/>
          </a:prstGeom>
          <a:noFill/>
        </p:spPr>
        <p:txBody>
          <a:bodyPr wrap="square" rtlCol="0">
            <a:spAutoFit/>
          </a:bodyPr>
          <a:lstStyle/>
          <a:p>
            <a:r>
              <a:rPr lang="en-US" dirty="0">
                <a:solidFill>
                  <a:prstClr val="black"/>
                </a:solidFill>
              </a:rPr>
              <a:t>The lower Mississippi River is cresting from Baton Rouge, LA to New Orleans, LA.  </a:t>
            </a:r>
          </a:p>
          <a:p>
            <a:endParaRPr lang="en-US" dirty="0">
              <a:solidFill>
                <a:prstClr val="black"/>
              </a:solidFill>
            </a:endParaRPr>
          </a:p>
          <a:p>
            <a:r>
              <a:rPr lang="en-US" dirty="0">
                <a:solidFill>
                  <a:prstClr val="black"/>
                </a:solidFill>
              </a:rPr>
              <a:t>Minor flooding will continue on the lower Mississippi River at Natchez, MS downstream to Baton Rouge, LA.  By this weekend, minor flooding should end at Baton Rouge, LA.  Minor flooding will continue for another week or two at Natchez, MS and Red River Landing, LA.   </a:t>
            </a:r>
          </a:p>
          <a:p>
            <a:endParaRPr lang="en-US" dirty="0">
              <a:solidFill>
                <a:prstClr val="black"/>
              </a:solidFill>
            </a:endParaRPr>
          </a:p>
          <a:p>
            <a:r>
              <a:rPr lang="en-US" dirty="0">
                <a:solidFill>
                  <a:prstClr val="black"/>
                </a:solidFill>
              </a:rPr>
              <a:t>The lower Ohio River and lower Mississippi River above Vicksburg, MS are falling and all locations are below flood stage. </a:t>
            </a:r>
          </a:p>
          <a:p>
            <a:endParaRPr lang="en-US" dirty="0">
              <a:solidFill>
                <a:prstClr val="black"/>
              </a:solidFill>
            </a:endParaRPr>
          </a:p>
          <a:p>
            <a:r>
              <a:rPr lang="en-US" dirty="0">
                <a:solidFill>
                  <a:prstClr val="black"/>
                </a:solidFill>
              </a:rPr>
              <a:t>Over the next couple of days, two to six inches of rainfall is forecast for parts of Louisiana and Mississippi extending north into the lower Ohio Valley.  This rainfall may cause renewed minor to isolated moderate flooding over smaller tributaries in Arkansas, Louisiana, Mississippi, and west Tennessee.  </a:t>
            </a:r>
          </a:p>
          <a:p>
            <a:endParaRPr lang="en-US" dirty="0">
              <a:solidFill>
                <a:prstClr val="black"/>
              </a:solidFill>
            </a:endParaRPr>
          </a:p>
          <a:p>
            <a:r>
              <a:rPr lang="en-US" dirty="0">
                <a:solidFill>
                  <a:prstClr val="black"/>
                </a:solidFill>
              </a:rPr>
              <a:t>The 16 day future rainfall guidance continues to show recessions on the lower Ohio River through this week and then renewed rises for early April.  The lower Ohio River could return to minor flooding for the first week of April.  The rises would prolong flooding at Red River Landing, LA and extend elevated levels on the lower Mississippi River through late April.     </a:t>
            </a:r>
          </a:p>
        </p:txBody>
      </p:sp>
      <p:sp>
        <p:nvSpPr>
          <p:cNvPr id="16" name="Oval 15">
            <a:extLst>
              <a:ext uri="{FF2B5EF4-FFF2-40B4-BE49-F238E27FC236}">
                <a16:creationId xmlns:a16="http://schemas.microsoft.com/office/drawing/2014/main" id="{C27E7CC1-8419-4480-BA47-A82E6F7F4D61}"/>
              </a:ext>
            </a:extLst>
          </p:cNvPr>
          <p:cNvSpPr/>
          <p:nvPr/>
        </p:nvSpPr>
        <p:spPr>
          <a:xfrm>
            <a:off x="217073" y="496775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21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28.4’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927191" cy="949779"/>
            <a:chOff x="461644" y="2806880"/>
            <a:chExt cx="2985330"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82894" y="3228511"/>
              <a:ext cx="1964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next 5 days  </a:t>
              </a:r>
            </a:p>
          </p:txBody>
        </p:sp>
      </p:grpSp>
      <p:grpSp>
        <p:nvGrpSpPr>
          <p:cNvPr id="128" name="Group 127"/>
          <p:cNvGrpSpPr/>
          <p:nvPr/>
        </p:nvGrpSpPr>
        <p:grpSpPr>
          <a:xfrm>
            <a:off x="448408" y="4201425"/>
            <a:ext cx="4120742" cy="949779"/>
            <a:chOff x="461644" y="2806880"/>
            <a:chExt cx="3113158"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49.7’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24090" y="3273008"/>
              <a:ext cx="225071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remaining above </a:t>
              </a:r>
            </a:p>
            <a:p>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33.0’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55641" y="3218826"/>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5 days </a:t>
              </a:r>
            </a:p>
          </p:txBody>
        </p:sp>
      </p:grpSp>
      <p:grpSp>
        <p:nvGrpSpPr>
          <p:cNvPr id="166" name="Group 165"/>
          <p:cNvGrpSpPr/>
          <p:nvPr/>
        </p:nvGrpSpPr>
        <p:grpSpPr>
          <a:xfrm>
            <a:off x="7426917" y="4227149"/>
            <a:ext cx="3709716" cy="949779"/>
            <a:chOff x="461644" y="2806880"/>
            <a:chExt cx="3178248"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42.0’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47244" y="3243114"/>
              <a:ext cx="20926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702076" y="3525303"/>
            <a:ext cx="1041206" cy="1058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136170" y="4710797"/>
            <a:ext cx="1325007" cy="2978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407878" cy="949779"/>
            <a:chOff x="720724" y="1221920"/>
            <a:chExt cx="3270024"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33.1’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906931" y="1671411"/>
              <a:ext cx="20838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Tomorrow </a:t>
              </a:r>
            </a:p>
          </p:txBody>
        </p:sp>
      </p:grpSp>
      <p:grpSp>
        <p:nvGrpSpPr>
          <p:cNvPr id="294" name="Group 293"/>
          <p:cNvGrpSpPr/>
          <p:nvPr/>
        </p:nvGrpSpPr>
        <p:grpSpPr>
          <a:xfrm>
            <a:off x="7780944" y="2168274"/>
            <a:ext cx="3564294" cy="949779"/>
            <a:chOff x="720722" y="1221920"/>
            <a:chExt cx="3266904"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23898" y="1681514"/>
              <a:ext cx="216372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grpSp>
        <p:nvGrpSpPr>
          <p:cNvPr id="327" name="Group 326"/>
          <p:cNvGrpSpPr/>
          <p:nvPr/>
        </p:nvGrpSpPr>
        <p:grpSpPr>
          <a:xfrm>
            <a:off x="7631131" y="3187337"/>
            <a:ext cx="3642566"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44.5’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177308"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13.0’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47643" y="3107936"/>
              <a:ext cx="1684020"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steady over the next 5 days </a:t>
              </a:r>
            </a:p>
          </p:txBody>
        </p:sp>
      </p:grpSp>
      <p:grpSp>
        <p:nvGrpSpPr>
          <p:cNvPr id="366" name="Group 365"/>
          <p:cNvGrpSpPr/>
          <p:nvPr/>
        </p:nvGrpSpPr>
        <p:grpSpPr>
          <a:xfrm>
            <a:off x="707826" y="5296451"/>
            <a:ext cx="3948895" cy="949779"/>
            <a:chOff x="461644" y="2806880"/>
            <a:chExt cx="303599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35.2’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25033" y="3251105"/>
              <a:ext cx="217260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above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881649" y="3623241"/>
            <a:ext cx="24361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11631" y="1541776"/>
            <a:ext cx="24227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next 5 days</a:t>
            </a:r>
          </a:p>
        </p:txBody>
      </p:sp>
      <p:sp>
        <p:nvSpPr>
          <p:cNvPr id="16" name="Rectangle 15">
            <a:extLst>
              <a:ext uri="{FF2B5EF4-FFF2-40B4-BE49-F238E27FC236}">
                <a16:creationId xmlns:a16="http://schemas.microsoft.com/office/drawing/2014/main" id="{37DCCFBF-C149-49B7-8D9A-159BC6788C3D}"/>
              </a:ext>
            </a:extLst>
          </p:cNvPr>
          <p:cNvSpPr/>
          <p:nvPr/>
        </p:nvSpPr>
        <p:spPr>
          <a:xfrm>
            <a:off x="8718947" y="2447472"/>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432709" y="4477943"/>
            <a:ext cx="697627" cy="276999"/>
          </a:xfrm>
          <a:prstGeom prst="rect">
            <a:avLst/>
          </a:prstGeom>
        </p:spPr>
        <p:txBody>
          <a:bodyPr wrap="none">
            <a:spAutoFit/>
          </a:bodyPr>
          <a:lstStyle/>
          <a:p>
            <a:pPr lvl="0"/>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pic>
        <p:nvPicPr>
          <p:cNvPr id="160" name="Picture 159">
            <a:extLst>
              <a:ext uri="{FF2B5EF4-FFF2-40B4-BE49-F238E27FC236}">
                <a16:creationId xmlns:a16="http://schemas.microsoft.com/office/drawing/2014/main" id="{EC80AC99-E19E-448F-A20D-1AF4F20502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64042" y="268213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9" name="Rectangle 178">
            <a:extLst>
              <a:ext uri="{FF2B5EF4-FFF2-40B4-BE49-F238E27FC236}">
                <a16:creationId xmlns:a16="http://schemas.microsoft.com/office/drawing/2014/main" id="{55231EF2-EC96-4A76-9F81-902AA179A553}"/>
              </a:ext>
            </a:extLst>
          </p:cNvPr>
          <p:cNvSpPr/>
          <p:nvPr/>
        </p:nvSpPr>
        <p:spPr>
          <a:xfrm>
            <a:off x="1656628" y="5578123"/>
            <a:ext cx="697627" cy="276999"/>
          </a:xfrm>
          <a:prstGeom prst="rect">
            <a:avLst/>
          </a:prstGeom>
        </p:spPr>
        <p:txBody>
          <a:bodyPr wrap="none">
            <a:spAutoFit/>
          </a:bodyPr>
          <a:lstStyle/>
          <a:p>
            <a:pPr lvl="0"/>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pic>
        <p:nvPicPr>
          <p:cNvPr id="180" name="Picture 179">
            <a:extLst>
              <a:ext uri="{FF2B5EF4-FFF2-40B4-BE49-F238E27FC236}">
                <a16:creationId xmlns:a16="http://schemas.microsoft.com/office/drawing/2014/main" id="{86F63E47-0E0E-4B5B-95E9-2535902893A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7392" y="1674370"/>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152">
            <a:extLst>
              <a:ext uri="{FF2B5EF4-FFF2-40B4-BE49-F238E27FC236}">
                <a16:creationId xmlns:a16="http://schemas.microsoft.com/office/drawing/2014/main" id="{0D01F3C3-0D7C-40B1-9F11-B67FAED160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2905" y="1592412"/>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154">
            <a:extLst>
              <a:ext uri="{FF2B5EF4-FFF2-40B4-BE49-F238E27FC236}">
                <a16:creationId xmlns:a16="http://schemas.microsoft.com/office/drawing/2014/main" id="{11347B07-B3A9-4169-B078-83C0A63E8F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1241" y="262238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156">
            <a:extLst>
              <a:ext uri="{FF2B5EF4-FFF2-40B4-BE49-F238E27FC236}">
                <a16:creationId xmlns:a16="http://schemas.microsoft.com/office/drawing/2014/main" id="{CFEDD244-F90A-4DD8-9121-3F860D9F2F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3204" y="364659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160">
            <a:extLst>
              <a:ext uri="{FF2B5EF4-FFF2-40B4-BE49-F238E27FC236}">
                <a16:creationId xmlns:a16="http://schemas.microsoft.com/office/drawing/2014/main" id="{E37CE961-A66D-45CD-85EF-413EE2FCCB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9783" y="370438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2" name="Picture 161">
            <a:extLst>
              <a:ext uri="{FF2B5EF4-FFF2-40B4-BE49-F238E27FC236}">
                <a16:creationId xmlns:a16="http://schemas.microsoft.com/office/drawing/2014/main" id="{A86B7C3D-1496-4785-8559-1C0FE2F44E79}"/>
              </a:ext>
            </a:extLst>
          </p:cNvPr>
          <p:cNvPicPr>
            <a:picLocks noChangeAspect="1"/>
          </p:cNvPicPr>
          <p:nvPr/>
        </p:nvPicPr>
        <p:blipFill rotWithShape="1">
          <a:blip r:embed="rId7"/>
          <a:srcRect t="-1" b="13987"/>
          <a:stretch/>
        </p:blipFill>
        <p:spPr>
          <a:xfrm>
            <a:off x="8315026" y="5743442"/>
            <a:ext cx="443581" cy="399049"/>
          </a:xfrm>
          <a:prstGeom prst="rect">
            <a:avLst/>
          </a:prstGeom>
        </p:spPr>
      </p:pic>
      <p:pic>
        <p:nvPicPr>
          <p:cNvPr id="158" name="Picture 157">
            <a:extLst>
              <a:ext uri="{FF2B5EF4-FFF2-40B4-BE49-F238E27FC236}">
                <a16:creationId xmlns:a16="http://schemas.microsoft.com/office/drawing/2014/main" id="{2F4FA61E-A0A6-400D-8747-5DE2F59155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8155" y="473832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158">
            <a:extLst>
              <a:ext uri="{FF2B5EF4-FFF2-40B4-BE49-F238E27FC236}">
                <a16:creationId xmlns:a16="http://schemas.microsoft.com/office/drawing/2014/main" id="{0E2A1224-1C55-4264-8D01-F03745D65059}"/>
              </a:ext>
            </a:extLst>
          </p:cNvPr>
          <p:cNvPicPr>
            <a:picLocks noChangeAspect="1"/>
          </p:cNvPicPr>
          <p:nvPr/>
        </p:nvPicPr>
        <p:blipFill rotWithShape="1">
          <a:blip r:embed="rId7"/>
          <a:srcRect t="-1" b="13987"/>
          <a:stretch/>
        </p:blipFill>
        <p:spPr>
          <a:xfrm>
            <a:off x="1448249" y="5770901"/>
            <a:ext cx="443581" cy="399049"/>
          </a:xfrm>
          <a:prstGeom prst="rect">
            <a:avLst/>
          </a:prstGeom>
        </p:spPr>
      </p:pic>
      <p:pic>
        <p:nvPicPr>
          <p:cNvPr id="172" name="Picture 171">
            <a:extLst>
              <a:ext uri="{FF2B5EF4-FFF2-40B4-BE49-F238E27FC236}">
                <a16:creationId xmlns:a16="http://schemas.microsoft.com/office/drawing/2014/main" id="{37014314-4F38-4EFA-85A6-105C723561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5091" y="474397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12904</TotalTime>
  <Words>485</Words>
  <Application>Microsoft Office PowerPoint</Application>
  <PresentationFormat>Widescreen</PresentationFormat>
  <Paragraphs>78</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620</cp:revision>
  <cp:lastPrinted>2019-06-25T17:36:27Z</cp:lastPrinted>
  <dcterms:created xsi:type="dcterms:W3CDTF">2019-02-26T19:21:25Z</dcterms:created>
  <dcterms:modified xsi:type="dcterms:W3CDTF">2022-03-21T16:31:14Z</dcterms:modified>
</cp:coreProperties>
</file>